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01" r:id="rId7"/>
    <p:sldId id="302" r:id="rId8"/>
    <p:sldId id="303" r:id="rId9"/>
    <p:sldId id="304" r:id="rId10"/>
    <p:sldId id="337" r:id="rId11"/>
    <p:sldId id="338" r:id="rId12"/>
    <p:sldId id="339" r:id="rId13"/>
    <p:sldId id="342" r:id="rId14"/>
    <p:sldId id="343" r:id="rId15"/>
    <p:sldId id="345" r:id="rId16"/>
    <p:sldId id="305" r:id="rId17"/>
    <p:sldId id="344" r:id="rId18"/>
    <p:sldId id="309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1928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0DD86B-C7DD-5649-8371-1018D47A8B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903928-D966-0648-865D-A769B0A09CED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CECE4030-A2FC-7244-9F72-C70418083B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BC2DBF9-6EBF-5247-AECE-1D5E574C6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7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B9726E-BB89-F944-A830-58ED7F28E0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D6025D-2C0D-E44A-9753-1248EAF140F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6E715505-410C-7B43-9C09-D9C2D7F51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521863AF-1860-9641-AA5E-4618435F7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r>
              <a:rPr lang="en-GB" altLang="en-US" dirty="0"/>
              <a:t>Exceptions and Runtime</a:t>
            </a:r>
          </a:p>
          <a:p>
            <a:endParaRPr lang="en-GB" altLang="en-US" dirty="0"/>
          </a:p>
          <a:p>
            <a:r>
              <a:rPr lang="en-GB" altLang="en-US" dirty="0"/>
              <a:t>Can be handled by application code,</a:t>
            </a:r>
          </a:p>
          <a:p>
            <a:r>
              <a:rPr lang="en-GB" altLang="en-US" dirty="0"/>
              <a:t>Bit like</a:t>
            </a:r>
          </a:p>
          <a:p>
            <a:r>
              <a:rPr lang="en-GB" altLang="en-US" dirty="0"/>
              <a:t>If anything goes wrong in this code do this</a:t>
            </a:r>
          </a:p>
          <a:p>
            <a:r>
              <a:rPr lang="en-GB" altLang="en-US" dirty="0"/>
              <a:t>Referred to as Exception Handling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80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A92F4F-4E4D-6B46-932C-5EF1F69DBB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F976B4-CDEE-C34F-833C-0AF1549D9382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E4B0FD0B-B722-8449-AD41-938CEEDD1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4DF169E4-502A-B640-ADDA-3C9CB8F71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pPr algn="just"/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should only create an exception when you need it, because Stack Trace and Line Number information added when exception is created.</a:t>
            </a:r>
            <a:endParaRPr lang="en-GB" altLang="en-US" dirty="0">
              <a:cs typeface="Times New Roman" panose="02020603050405020304" pitchFamily="18" charset="0"/>
            </a:endParaRPr>
          </a:p>
          <a:p>
            <a:pPr algn="just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Mention Performance Overhead of exception.</a:t>
            </a:r>
            <a:endParaRPr lang="en-GB" altLang="en-US" dirty="0">
              <a:cs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066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Error &amp; Exception Handling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407ED-2D61-7A42-8E04-79FB3089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CCEF5-E694-5E42-8CE7-9A8A7E3E9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8F71343-0A12-C9EB-1C6C-9296DCBE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75" y="4906196"/>
            <a:ext cx="1288249" cy="11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49BA-7DA0-FE43-96F4-24B70009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D3BD-2903-674B-AD4E-A12DA86DD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also have </a:t>
            </a:r>
            <a:r>
              <a:rPr lang="en-GB" sz="2400" dirty="0"/>
              <a:t>an optional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</a:t>
            </a:r>
          </a:p>
          <a:p>
            <a:r>
              <a:rPr lang="en-GB" sz="2400" dirty="0"/>
              <a:t>If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present, </a:t>
            </a:r>
          </a:p>
          <a:p>
            <a:pPr lvl="1"/>
            <a:r>
              <a:rPr lang="en-GB" sz="2000" dirty="0"/>
              <a:t>then it must come after </a:t>
            </a:r>
            <a:r>
              <a:rPr lang="en-GB" sz="2000" i="1" dirty="0"/>
              <a:t>all</a:t>
            </a:r>
            <a:r>
              <a:rPr lang="en-GB" sz="2000" dirty="0"/>
              <a:t> except clauses</a:t>
            </a:r>
          </a:p>
          <a:p>
            <a:r>
              <a:rPr lang="en-GB" sz="2400" dirty="0"/>
              <a:t>The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executed </a:t>
            </a:r>
          </a:p>
          <a:p>
            <a:pPr lvl="1"/>
            <a:r>
              <a:rPr lang="en-GB" sz="2000" i="1" dirty="0">
                <a:solidFill>
                  <a:srgbClr val="0000FF"/>
                </a:solidFill>
              </a:rPr>
              <a:t>if and only if</a:t>
            </a:r>
            <a:r>
              <a:rPr lang="en-GB" sz="2000" i="1" dirty="0"/>
              <a:t> </a:t>
            </a:r>
            <a:r>
              <a:rPr lang="en-GB" sz="2000" dirty="0"/>
              <a:t>no exceptions were raised </a:t>
            </a:r>
          </a:p>
          <a:p>
            <a:pPr lvl="1"/>
            <a:r>
              <a:rPr lang="en-GB" sz="2000" dirty="0"/>
              <a:t>if any exception was raised the else clause will </a:t>
            </a:r>
            <a:r>
              <a:rPr lang="en-GB" sz="2000" i="1" dirty="0"/>
              <a:t>not</a:t>
            </a:r>
            <a:r>
              <a:rPr lang="en-GB" sz="2000" dirty="0"/>
              <a:t> be run.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DB5E-21FA-AF4F-8B35-A1369D9455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91F2-5BF2-AC41-B3BE-2C136098E9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4D06-CC50-3F46-96D2-5B7C656C3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477B9-5C71-C843-B767-FAB6E524D2A4}"/>
              </a:ext>
            </a:extLst>
          </p:cNvPr>
          <p:cNvSpPr txBox="1"/>
          <p:nvPr/>
        </p:nvSpPr>
        <p:spPr>
          <a:xfrm>
            <a:off x="2216696" y="4653136"/>
            <a:ext cx="449966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2)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e: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001B7-6E60-C6E1-6BCD-F7570224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8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E5F2-6381-9C4E-BB3E-0C777B19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3614-E5FE-AA42-8CA5-2DDE67BE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32619"/>
            <a:ext cx="8913681" cy="4529138"/>
          </a:xfrm>
        </p:spPr>
        <p:txBody>
          <a:bodyPr/>
          <a:lstStyle/>
          <a:p>
            <a:r>
              <a:rPr lang="en-US" sz="2400" dirty="0"/>
              <a:t>Optional finally clause</a:t>
            </a:r>
          </a:p>
          <a:p>
            <a:pPr lvl="1"/>
            <a:r>
              <a:rPr lang="en-GB" sz="2000" dirty="0"/>
              <a:t>last clause in the statement</a:t>
            </a:r>
          </a:p>
          <a:p>
            <a:pPr lvl="1"/>
            <a:r>
              <a:rPr lang="en-GB" sz="2000" dirty="0"/>
              <a:t>must come after any </a:t>
            </a:r>
            <a:r>
              <a:rPr lang="en-GB" sz="2000" dirty="0">
                <a:latin typeface="Courier" pitchFamily="2" charset="0"/>
              </a:rPr>
              <a:t>except</a:t>
            </a:r>
            <a:r>
              <a:rPr lang="en-GB" sz="2000" dirty="0"/>
              <a:t> clauses </a:t>
            </a:r>
          </a:p>
          <a:p>
            <a:pPr lvl="1"/>
            <a:r>
              <a:rPr lang="en-GB" sz="2000" dirty="0"/>
              <a:t>as well as the </a:t>
            </a:r>
            <a:r>
              <a:rPr lang="en-GB" sz="2000" dirty="0">
                <a:latin typeface="Courier" pitchFamily="2" charset="0"/>
              </a:rPr>
              <a:t>else</a:t>
            </a:r>
            <a:r>
              <a:rPr lang="en-GB" sz="2000" dirty="0"/>
              <a:t> clause</a:t>
            </a:r>
          </a:p>
          <a:p>
            <a:r>
              <a:rPr lang="en-GB" sz="2400" dirty="0"/>
              <a:t>Will </a:t>
            </a:r>
            <a:r>
              <a:rPr lang="en-GB" sz="2400" i="1" dirty="0">
                <a:solidFill>
                  <a:srgbClr val="0000FF"/>
                </a:solidFill>
              </a:rPr>
              <a:t>always run </a:t>
            </a:r>
            <a:r>
              <a:rPr lang="en-GB" sz="2400" dirty="0"/>
              <a:t>whether an exception occurred or not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0D70F-1C21-8444-923A-BD3B076872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9FA7-4257-BB42-89BC-D57C41E0E0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2B9B2-2C0A-0D43-B269-51E8E9716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4643-D297-CC49-A7D5-9DD7EC0F7928}"/>
              </a:ext>
            </a:extLst>
          </p:cNvPr>
          <p:cNvSpPr txBox="1"/>
          <p:nvPr/>
        </p:nvSpPr>
        <p:spPr>
          <a:xfrm>
            <a:off x="2068133" y="3824867"/>
            <a:ext cx="44601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print(‘In except’)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runs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D9E8E-D32A-542C-02F9-CFA16235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B37-5833-EF44-A788-BEC3CEB6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 Traceback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812-36D1-C944-A404-17135A22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Courier" pitchFamily="2" charset="0"/>
              </a:rPr>
              <a:t>traceback</a:t>
            </a:r>
            <a:r>
              <a:rPr lang="en-GB" sz="2400" dirty="0"/>
              <a:t> module used to print stack traces</a:t>
            </a:r>
          </a:p>
          <a:p>
            <a:pPr lvl="1"/>
            <a:r>
              <a:rPr lang="en-GB" sz="2000" dirty="0"/>
              <a:t>useful when need to print stack traces under program control</a:t>
            </a:r>
          </a:p>
          <a:p>
            <a:r>
              <a:rPr lang="en-GB" sz="2200" dirty="0"/>
              <a:t>Import the module and then use </a:t>
            </a:r>
            <a:r>
              <a:rPr lang="en-GB" sz="2200" dirty="0">
                <a:latin typeface="Courier" pitchFamily="2" charset="0"/>
              </a:rPr>
              <a:t>traceback</a:t>
            </a:r>
            <a:r>
              <a:rPr lang="en-GB" sz="2200" dirty="0"/>
              <a:t>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46CD3-18DF-AC40-8579-0F5F33C64C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7C161-FEE8-5745-99D0-901DB25DE7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6B4C4-FC98-A343-ACDF-7EFC5911D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D3876-CC59-8C41-A653-8818A67629D9}"/>
              </a:ext>
            </a:extLst>
          </p:cNvPr>
          <p:cNvSpPr txBox="1"/>
          <p:nvPr/>
        </p:nvSpPr>
        <p:spPr>
          <a:xfrm>
            <a:off x="1424608" y="3177147"/>
            <a:ext cx="34563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import</a:t>
            </a:r>
            <a:r>
              <a:rPr lang="en-GB" dirty="0">
                <a:solidFill>
                  <a:srgbClr val="0000FF"/>
                </a:solidFill>
              </a:rPr>
              <a:t> traceback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try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print(6 /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except</a:t>
            </a:r>
            <a:r>
              <a:rPr lang="en-GB" dirty="0">
                <a:solidFill>
                  <a:schemeClr val="tx1"/>
                </a:solidFill>
              </a:rPr>
              <a:t> Exception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exp: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'oops'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print(exp)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dirty="0" err="1">
                <a:solidFill>
                  <a:srgbClr val="0000FF"/>
                </a:solidFill>
              </a:rPr>
              <a:t>traceback.</a:t>
            </a:r>
            <a:r>
              <a:rPr lang="en-GB" b="1" dirty="0" err="1">
                <a:solidFill>
                  <a:srgbClr val="0000FF"/>
                </a:solidFill>
              </a:rPr>
              <a:t>print_exc</a:t>
            </a:r>
            <a:r>
              <a:rPr lang="en-GB" dirty="0">
                <a:solidFill>
                  <a:srgbClr val="0000FF"/>
                </a:solidFill>
              </a:rPr>
              <a:t>()</a:t>
            </a:r>
            <a:endParaRPr lang="en-GB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B2911-48D7-1D4F-B6CF-1D3C193E4A70}"/>
              </a:ext>
            </a:extLst>
          </p:cNvPr>
          <p:cNvSpPr txBox="1"/>
          <p:nvPr/>
        </p:nvSpPr>
        <p:spPr>
          <a:xfrm>
            <a:off x="4657796" y="4726597"/>
            <a:ext cx="4176464" cy="138499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rgbClr val="C00000"/>
                </a:solidFill>
              </a:rPr>
              <a:t>Traceback (most recent call last):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File "/traceback-</a:t>
            </a:r>
            <a:r>
              <a:rPr lang="en-GB" sz="1400" dirty="0" err="1">
                <a:solidFill>
                  <a:srgbClr val="C00000"/>
                </a:solidFill>
              </a:rPr>
              <a:t>example.py</a:t>
            </a:r>
            <a:r>
              <a:rPr lang="en-GB" sz="1400" dirty="0">
                <a:solidFill>
                  <a:srgbClr val="C00000"/>
                </a:solidFill>
              </a:rPr>
              <a:t>", line 4, in &lt;module&gt;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  print(6 / 0)</a:t>
            </a:r>
          </a:p>
          <a:p>
            <a:r>
              <a:rPr lang="en-GB" sz="1400" dirty="0" err="1">
                <a:solidFill>
                  <a:srgbClr val="C00000"/>
                </a:solidFill>
              </a:rPr>
              <a:t>ZeroDivisionError</a:t>
            </a:r>
            <a:r>
              <a:rPr lang="en-GB" sz="1400" dirty="0">
                <a:solidFill>
                  <a:srgbClr val="C00000"/>
                </a:solidFill>
              </a:rPr>
              <a:t>: division by zero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6511DEDE-D331-F4C3-B396-198D53A2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7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BCF8-7B25-8747-B3D5-1B6FA8CDA2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730B-2909-424A-80A0-5A1DF57858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8E92-58A0-4F40-B180-97D41A937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0154A22-E9BD-D94E-A6BD-485A35BF7760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BE71E9AC-01F4-DC4D-88D2-32586B678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Nesting Exception Blocks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CF875895-CF34-7248-93A7-992FAF3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537845"/>
            <a:ext cx="8712968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nest try: except: blocks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Inner most try-except blocks tried first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not handled propagates outwards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F9E193-111B-9042-973D-645C9008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204864"/>
            <a:ext cx="3384376" cy="30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9811-327F-B947-A729-C9A2ED7B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8065-A3C1-2542-9F4A-3B5CBD72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0640"/>
            <a:ext cx="8913681" cy="4529138"/>
          </a:xfrm>
        </p:spPr>
        <p:txBody>
          <a:bodyPr/>
          <a:lstStyle/>
          <a:p>
            <a:r>
              <a:rPr lang="en-GB" sz="2400" dirty="0"/>
              <a:t>An error or exception is raised using the keyword raise. The syntax of this is</a:t>
            </a:r>
          </a:p>
          <a:p>
            <a:pPr lvl="2"/>
            <a:r>
              <a:rPr lang="en-GB" sz="1600" dirty="0"/>
              <a:t>raise &lt;Exception/Error type to raise&gt;()</a:t>
            </a:r>
            <a:endParaRPr lang="en-GB" sz="2400" dirty="0"/>
          </a:p>
          <a:p>
            <a:r>
              <a:rPr lang="en-GB" sz="2400" dirty="0"/>
              <a:t>For example:</a:t>
            </a:r>
          </a:p>
          <a:p>
            <a:endParaRPr lang="en-GB" sz="2400" dirty="0"/>
          </a:p>
          <a:p>
            <a:endParaRPr lang="en-GB" sz="2400" dirty="0"/>
          </a:p>
          <a:p>
            <a:pPr lvl="2"/>
            <a:endParaRPr lang="en-GB" sz="1600" dirty="0"/>
          </a:p>
          <a:p>
            <a:pPr lvl="2"/>
            <a:endParaRPr lang="en-GB" sz="1600" dirty="0"/>
          </a:p>
          <a:p>
            <a:r>
              <a:rPr lang="en-GB" sz="2400" dirty="0"/>
              <a:t>Can also use </a:t>
            </a:r>
            <a:r>
              <a:rPr lang="en-GB" sz="2400"/>
              <a:t>shorthand form</a:t>
            </a:r>
            <a:endParaRPr lang="en-GB" sz="2400" dirty="0"/>
          </a:p>
          <a:p>
            <a:pPr lvl="1"/>
            <a:r>
              <a:rPr lang="en-GB" sz="2000" b="1" dirty="0">
                <a:latin typeface="Courier" pitchFamily="2" charset="0"/>
              </a:rPr>
              <a:t>raise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 err="1">
                <a:latin typeface="Courier" pitchFamily="2" charset="0"/>
              </a:rPr>
              <a:t>ValueError</a:t>
            </a:r>
            <a:endParaRPr lang="en-GB" sz="2000" dirty="0">
              <a:latin typeface="Courier" pitchFamily="2" charset="0"/>
            </a:endParaRPr>
          </a:p>
          <a:p>
            <a:r>
              <a:rPr lang="en-GB" sz="2000" dirty="0"/>
              <a:t>Can also re raise error /exception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C749F-790F-654B-8FFB-98C2D09C51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C66C7-9E3B-9748-9C66-D909C95D7B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4619-2211-734C-9CD1-5B7A9CCB1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E2E0F-4DB1-F14C-99EA-FC5681ABC2D5}"/>
              </a:ext>
            </a:extLst>
          </p:cNvPr>
          <p:cNvSpPr txBox="1"/>
          <p:nvPr/>
        </p:nvSpPr>
        <p:spPr>
          <a:xfrm>
            <a:off x="632520" y="3370174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ValueError('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Bang!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96004-D36D-EA47-93FD-91AC4A1DDE39}"/>
              </a:ext>
            </a:extLst>
          </p:cNvPr>
          <p:cNvSpPr txBox="1"/>
          <p:nvPr/>
        </p:nvSpPr>
        <p:spPr>
          <a:xfrm>
            <a:off x="4448944" y="3785880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ValueError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BC8E-8889-BA4F-A6DA-33CA3355D600}"/>
              </a:ext>
            </a:extLst>
          </p:cNvPr>
          <p:cNvSpPr txBox="1"/>
          <p:nvPr/>
        </p:nvSpPr>
        <p:spPr>
          <a:xfrm>
            <a:off x="7064464" y="4797152"/>
            <a:ext cx="208823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function_bang</a:t>
            </a:r>
            <a:r>
              <a:rPr lang="en-GB" sz="1400" dirty="0">
                <a:solidFill>
                  <a:schemeClr val="tx1"/>
                </a:solidFill>
              </a:rPr>
              <a:t> in</a:t>
            </a:r>
          </a:p>
          <a:p>
            <a:r>
              <a:rPr lang="en-GB" sz="1400" dirty="0">
                <a:solidFill>
                  <a:schemeClr val="tx1"/>
                </a:solidFill>
              </a:rPr>
              <a:t>Bang!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53290-F4C4-C846-3F02-178C26D7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8FF78-B45F-2D40-BCC0-C08DE819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40768"/>
            <a:ext cx="8913681" cy="4529138"/>
          </a:xfrm>
        </p:spPr>
        <p:txBody>
          <a:bodyPr/>
          <a:lstStyle/>
          <a:p>
            <a:r>
              <a:rPr lang="en-GB" altLang="en-US" sz="2400" dirty="0"/>
              <a:t>Create new exceptions by subclassing existing ones</a:t>
            </a:r>
          </a:p>
          <a:p>
            <a:pPr lvl="1"/>
            <a:r>
              <a:rPr lang="en-GB" altLang="en-US" sz="2000" dirty="0"/>
              <a:t>use </a:t>
            </a:r>
            <a:r>
              <a:rPr lang="en-GB" altLang="en-US" sz="2000" dirty="0">
                <a:latin typeface="Courier" pitchFamily="2" charset="0"/>
              </a:rPr>
              <a:t>Exception</a:t>
            </a:r>
            <a:r>
              <a:rPr lang="en-GB" altLang="en-US" sz="2000" dirty="0"/>
              <a:t> or a subclass of </a:t>
            </a:r>
            <a:r>
              <a:rPr lang="en-GB" altLang="en-US" sz="2000" dirty="0">
                <a:latin typeface="Courier" pitchFamily="2" charset="0"/>
              </a:rPr>
              <a:t>Exception</a:t>
            </a:r>
          </a:p>
          <a:p>
            <a:pPr lvl="1"/>
            <a:r>
              <a:rPr lang="en-GB" altLang="en-US" sz="2000" dirty="0"/>
              <a:t>do not use </a:t>
            </a:r>
            <a:r>
              <a:rPr lang="en-GB" altLang="en-US" sz="2000" dirty="0" err="1">
                <a:latin typeface="Courier" pitchFamily="2" charset="0"/>
              </a:rPr>
              <a:t>BaseException</a:t>
            </a:r>
            <a:endParaRPr lang="en-GB" altLang="en-US" sz="2000" dirty="0">
              <a:latin typeface="Courier" pitchFamily="2" charset="0"/>
            </a:endParaRPr>
          </a:p>
          <a:p>
            <a:r>
              <a:rPr lang="en-US" sz="2400" dirty="0"/>
              <a:t>Creates a new Exception class </a:t>
            </a:r>
          </a:p>
          <a:p>
            <a:pPr lvl="1"/>
            <a:r>
              <a:rPr lang="en-US" sz="2200" dirty="0"/>
              <a:t>could have supplied more data via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2200" dirty="0" err="1">
                <a:latin typeface="Courier" pitchFamily="2" charset="0"/>
              </a:rPr>
              <a:t>init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 </a:t>
            </a:r>
            <a:r>
              <a:rPr lang="en-US" sz="2200" dirty="0"/>
              <a:t>method if required</a:t>
            </a:r>
          </a:p>
          <a:p>
            <a:pPr lvl="2"/>
            <a:endParaRPr lang="en-US" sz="1000" dirty="0"/>
          </a:p>
          <a:p>
            <a:r>
              <a:rPr lang="en-US" sz="2400" dirty="0"/>
              <a:t>Can use with method to set an age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A1E606-943B-3B4E-B3A6-B3D53E327C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8ED417-393C-3D43-AD5B-AC7196FD14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036E2B-6DD9-B34D-8436-5D34EABAA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3D1406-59A4-D04F-AD4B-EAC3FDB03E50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C2D99FE4-3709-5347-ACAF-4558F6F53D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New Exceptions /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C9527-4F32-D14A-893C-72B484B6B5D2}"/>
              </a:ext>
            </a:extLst>
          </p:cNvPr>
          <p:cNvSpPr txBox="1"/>
          <p:nvPr/>
        </p:nvSpPr>
        <p:spPr>
          <a:xfrm>
            <a:off x="2648744" y="3792414"/>
            <a:ext cx="518457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(Exception):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Valid Ages must be between 0 and 120 """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26485-78DA-8646-836F-131082D4C15E}"/>
              </a:ext>
            </a:extLst>
          </p:cNvPr>
          <p:cNvSpPr txBox="1"/>
          <p:nvPr/>
        </p:nvSpPr>
        <p:spPr>
          <a:xfrm>
            <a:off x="2237116" y="4825860"/>
            <a:ext cx="603422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value):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method('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value,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(value, int) &amp; (value &gt; 0 &amp; value &lt; 120):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461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Errors &amp; Exceptions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types in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try-except blocks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Exception Handler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else Clause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finally block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Raising an Exception / Error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New Exceptions /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8F720-C5FE-6A48-AC3D-F7A6E63C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368AFA-1047-EF42-BBE6-99EB3252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11" y="2708920"/>
            <a:ext cx="1211723" cy="12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AF99B-F0D0-E048-A099-BBB52FD61B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FB6AD-4498-B542-98F2-B95D7F8F5B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ABC3F-5F66-4B4A-B6B1-700E3FB33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CF5523-CDF3-2F4A-A35F-620DF9B13AEE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7CB09F51-4C36-264F-86B6-A5B687006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Errors &amp; Exceptions </a:t>
            </a:r>
            <a:endParaRPr lang="en-GB" altLang="en-US" dirty="0"/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5BC387B9-B41A-BD44-8F1B-114A9C040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676400"/>
            <a:ext cx="8812088" cy="47244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Exceptions and Errors are objects in Python</a:t>
            </a:r>
          </a:p>
          <a:p>
            <a:pPr marL="798513" lvl="3" indent="-341313">
              <a:lnSpc>
                <a:spcPct val="125000"/>
              </a:lnSpc>
              <a:spcBef>
                <a:spcPts val="700"/>
              </a:spcBef>
              <a:buSzPct val="75000"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occur in a variety of situations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does not exist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 connection fails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Import Error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Arithmetic Error (such as divide by zero)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Module load error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Want to be notified about these and take appropriate action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AF8671C-2550-D912-58DD-CC11B1A98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7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577F-1BFB-3249-80DF-B9D475E175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C86A-9FF0-F04B-8D07-9F76746157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2FA5-9CD0-C14E-A425-3383C8311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F277F7-52AB-BA49-9C91-BF2B1C2E973A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3F4FA76C-B606-C640-82CA-E10BA42C0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Exceptions Types in Python</a:t>
            </a:r>
            <a:endParaRPr lang="en-US" altLang="en-US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4C1BEEF2-4EA7-F240-8DA4-4C454026A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 and Exception types are classes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instantiated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creation is known as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raising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error / 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Root is the </a:t>
            </a:r>
            <a:r>
              <a:rPr lang="en-GB" altLang="en-US" sz="2400" dirty="0" err="1">
                <a:latin typeface="Courier" pitchFamily="2" charset="0"/>
              </a:rPr>
              <a:t>BaseException</a:t>
            </a:r>
            <a:r>
              <a:rPr lang="en-GB" altLang="en-US" sz="2400" dirty="0">
                <a:latin typeface="Courier New" panose="02070309020205020404" pitchFamily="49" charset="0"/>
              </a:rPr>
              <a:t>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all errors and exception extend </a:t>
            </a:r>
            <a:r>
              <a:rPr lang="en-GB" altLang="en-US" sz="2400" dirty="0">
                <a:latin typeface="Courier" pitchFamily="2" charset="0"/>
              </a:rPr>
              <a:t>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distinction in Python between errors &amp; exceptions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 subclasses of Exception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ArithmeticException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numeric errors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SyntaxError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raised when parser encounters syntax issue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RuntimeError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problem encountered at runtime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2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7B1269-3ACE-714B-9097-172E9EAEFF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511A62-F266-1D49-9CBF-3EB48C647C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52BCD9-FAE2-1A4D-A751-74A1CBC21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4108D9-8C6B-0242-95A8-DA7A34C98D0C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16597AC3-0502-D94E-B5EF-C64FAA3C4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229" y="188640"/>
            <a:ext cx="8382000" cy="1143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Part of the Exception Hierarchy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4613391-CE5C-FB48-8AFB-C4A37B91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45" y="1490737"/>
            <a:ext cx="6048110" cy="53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0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73C0-C54B-1746-82FA-3325B991AF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7E11-4C42-5441-8E64-B6D7D0BD54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D7AE-BF9C-7943-B3C8-48FFA19BE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5EE400-E316-F844-BC23-9FAD663831A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28697EF-1429-8842-BDF1-92D1B1964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Exception Handling</a:t>
            </a: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282325B-71FB-7842-A5A5-5FDC415DB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2520" y="1600200"/>
            <a:ext cx="8435280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C++ / similar to Java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raised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instantiating an exception class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thrown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where it is generated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caught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it is handled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 blocks manage how exceptions handled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try: except: else: finally: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raise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02223-937C-9A1F-6D05-E43D856F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7772-5084-FF4C-8364-BD34719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F330-6376-8A4B-AD7B-CE408C8E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 err="1">
                <a:latin typeface="Courier" pitchFamily="2" charset="0"/>
              </a:rPr>
              <a:t>run_calculation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function can raise the </a:t>
            </a:r>
            <a:r>
              <a:rPr lang="en-US" sz="2400" dirty="0" err="1">
                <a:latin typeface="Courier" pitchFamily="2" charset="0"/>
              </a:rPr>
              <a:t>ZeroDivisionError</a:t>
            </a:r>
            <a:endParaRPr lang="en-US" sz="2400" dirty="0">
              <a:latin typeface="Courier" pitchFamily="2" charset="0"/>
            </a:endParaRPr>
          </a:p>
          <a:p>
            <a:pPr lvl="1"/>
            <a:endParaRPr lang="en-US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Enters </a:t>
            </a:r>
            <a:r>
              <a:rPr lang="en-US" sz="2400" dirty="0">
                <a:latin typeface="Courier" pitchFamily="2" charset="0"/>
              </a:rPr>
              <a:t>try</a:t>
            </a:r>
            <a:r>
              <a:rPr lang="en-US" sz="2400" dirty="0"/>
              <a:t> block</a:t>
            </a:r>
          </a:p>
          <a:p>
            <a:r>
              <a:rPr lang="en-US" sz="2400" dirty="0"/>
              <a:t>If all ok runs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and jumps to line after </a:t>
            </a:r>
            <a:r>
              <a:rPr lang="en-US" sz="2400" dirty="0">
                <a:latin typeface="Courier" pitchFamily="2" charset="0"/>
              </a:rPr>
              <a:t>print</a:t>
            </a:r>
          </a:p>
          <a:p>
            <a:r>
              <a:rPr lang="en-US" sz="2400" dirty="0"/>
              <a:t>If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raises exception, </a:t>
            </a:r>
          </a:p>
          <a:p>
            <a:pPr lvl="1"/>
            <a:r>
              <a:rPr lang="en-US" sz="2000" dirty="0"/>
              <a:t>jump to </a:t>
            </a:r>
            <a:r>
              <a:rPr lang="en-US" sz="2000" dirty="0">
                <a:latin typeface="Courier" pitchFamily="2" charset="0"/>
              </a:rPr>
              <a:t>except</a:t>
            </a:r>
            <a:r>
              <a:rPr lang="en-US" sz="2000" dirty="0"/>
              <a:t> clause and </a:t>
            </a:r>
          </a:p>
          <a:p>
            <a:pPr lvl="1"/>
            <a:r>
              <a:rPr lang="en-US" sz="2000" dirty="0"/>
              <a:t>check to see if exception is a </a:t>
            </a:r>
            <a:r>
              <a:rPr lang="en-US" sz="2000" dirty="0" err="1">
                <a:latin typeface="Courier" pitchFamily="2" charset="0"/>
              </a:rPr>
              <a:t>ZeroDivisionError</a:t>
            </a:r>
            <a:r>
              <a:rPr lang="en-US" sz="2000" dirty="0"/>
              <a:t> (or subclass) </a:t>
            </a:r>
          </a:p>
          <a:p>
            <a:pPr lvl="1"/>
            <a:r>
              <a:rPr lang="en-US" sz="2000" dirty="0"/>
              <a:t>if it is run </a:t>
            </a:r>
            <a:r>
              <a:rPr lang="en-US" sz="2000" dirty="0">
                <a:latin typeface="Courier" pitchFamily="2" charset="0"/>
              </a:rPr>
              <a:t>print</a:t>
            </a:r>
            <a:r>
              <a:rPr lang="en-US" sz="2000" dirty="0"/>
              <a:t>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B0342-AA4F-D340-8B66-45A632F35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5224-8754-5D49-AAC9-B0682E142F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B7FA-3FE7-5649-8C2D-99664DD50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1F6F-0535-9547-8A60-C2F86ACF096B}"/>
              </a:ext>
            </a:extLst>
          </p:cNvPr>
          <p:cNvSpPr txBox="1"/>
          <p:nvPr/>
        </p:nvSpPr>
        <p:spPr>
          <a:xfrm>
            <a:off x="2737909" y="2564904"/>
            <a:ext cx="36346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</p:spTree>
    <p:extLst>
      <p:ext uri="{BB962C8B-B14F-4D97-AF65-F5344CB8AC3E}">
        <p14:creationId xmlns:p14="http://schemas.microsoft.com/office/powerpoint/2010/main" val="21156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CAF7-958C-804A-87E0-B56C3E6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FABC-43CE-E647-B6A1-59A79D90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if </a:t>
            </a:r>
            <a:r>
              <a:rPr lang="en-US" sz="2400" dirty="0" err="1">
                <a:latin typeface="Courier" pitchFamily="2" charset="0"/>
              </a:rPr>
              <a:t>run_calculation</a:t>
            </a:r>
            <a:r>
              <a:rPr lang="en-US" sz="2400" dirty="0"/>
              <a:t> can raise several different types of </a:t>
            </a:r>
            <a:br>
              <a:rPr lang="en-US" sz="2400" dirty="0"/>
            </a:br>
            <a:r>
              <a:rPr lang="en-US" sz="2400" dirty="0"/>
              <a:t>error or </a:t>
            </a:r>
            <a:br>
              <a:rPr lang="en-US" sz="2400" dirty="0"/>
            </a:br>
            <a:r>
              <a:rPr lang="en-US" sz="2400" dirty="0"/>
              <a:t>exception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error / exception is raised, then </a:t>
            </a:r>
          </a:p>
          <a:p>
            <a:pPr lvl="1"/>
            <a:r>
              <a:rPr lang="en-US" sz="2000" dirty="0"/>
              <a:t>check for each type in turn starting with the first </a:t>
            </a:r>
            <a:r>
              <a:rPr lang="en-US" sz="2000" dirty="0">
                <a:latin typeface="Courier" pitchFamily="2" charset="0"/>
              </a:rPr>
              <a:t>except</a:t>
            </a:r>
          </a:p>
          <a:p>
            <a:pPr lvl="2"/>
            <a:r>
              <a:rPr lang="en-US" sz="1600" dirty="0"/>
              <a:t>also checks for subclasses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08C9F-05DE-8C4F-937D-9A5DA7222C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6D4D-DD9F-7C4D-8A66-9A8C049046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44E1-2C9D-2242-BD38-5B3294DEF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87F06-4D0A-0646-AA66-416869B60826}"/>
              </a:ext>
            </a:extLst>
          </p:cNvPr>
          <p:cNvSpPr txBox="1"/>
          <p:nvPr/>
        </p:nvSpPr>
        <p:spPr>
          <a:xfrm>
            <a:off x="3010431" y="2132856"/>
            <a:ext cx="3670762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arrgh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print('huh!')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print('Duh!’)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1D6E5-2391-9614-BE24-521AD69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7444-784B-E248-A72E-356603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Exception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5A09-7830-4F4F-B5FA-DC9384DB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9" y="1378243"/>
            <a:ext cx="8913681" cy="4529138"/>
          </a:xfrm>
        </p:spPr>
        <p:txBody>
          <a:bodyPr/>
          <a:lstStyle/>
          <a:p>
            <a:r>
              <a:rPr lang="en-GB" sz="2400" dirty="0"/>
              <a:t>Possible to access exception object being caught</a:t>
            </a:r>
          </a:p>
          <a:p>
            <a:endParaRPr lang="en-GB" sz="2400" dirty="0"/>
          </a:p>
          <a:p>
            <a:pPr lvl="1"/>
            <a:endParaRPr lang="en-GB" sz="2000" dirty="0"/>
          </a:p>
          <a:p>
            <a:pPr lvl="2"/>
            <a:endParaRPr lang="en-GB" sz="1600" dirty="0"/>
          </a:p>
          <a:p>
            <a:r>
              <a:rPr lang="en-GB" sz="2400" dirty="0"/>
              <a:t>If multiple except clauses </a:t>
            </a:r>
          </a:p>
          <a:p>
            <a:pPr lvl="1"/>
            <a:r>
              <a:rPr lang="en-GB" sz="2000" dirty="0"/>
              <a:t>can choose to access exception object or not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3F9C-61DB-6C42-924C-9276BB6A62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EC45-DA8C-2447-92EA-06B1F4FAAD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4ECF5-A95C-0349-9091-441F5E704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ABD7C-3D40-784B-BE8B-E080C860106B}"/>
              </a:ext>
            </a:extLst>
          </p:cNvPr>
          <p:cNvSpPr txBox="1"/>
          <p:nvPr/>
        </p:nvSpPr>
        <p:spPr>
          <a:xfrm>
            <a:off x="1583069" y="1821471"/>
            <a:ext cx="440964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38C07-9099-5847-A76D-C206222313EB}"/>
              </a:ext>
            </a:extLst>
          </p:cNvPr>
          <p:cNvSpPr txBox="1"/>
          <p:nvPr/>
        </p:nvSpPr>
        <p:spPr>
          <a:xfrm>
            <a:off x="5601072" y="2978478"/>
            <a:ext cx="1783044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7274-0028-AC4E-A614-F128195B885C}"/>
              </a:ext>
            </a:extLst>
          </p:cNvPr>
          <p:cNvSpPr txBox="1"/>
          <p:nvPr/>
        </p:nvSpPr>
        <p:spPr>
          <a:xfrm>
            <a:off x="2360712" y="4202484"/>
            <a:ext cx="430236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run_calculation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print(exception)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1421222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B9E87E-31C4-430D-B931-B83395D60E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45BA4-F44F-44FC-9249-5A031A747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1109</Words>
  <Application>Microsoft Macintosh PowerPoint</Application>
  <PresentationFormat>A4 Paper (210x297 mm)</PresentationFormat>
  <Paragraphs>207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Error &amp; Exception Handling</vt:lpstr>
      <vt:lpstr>Plan for Session</vt:lpstr>
      <vt:lpstr>Errors &amp; Exceptions </vt:lpstr>
      <vt:lpstr>Exceptions Types in Python</vt:lpstr>
      <vt:lpstr>Part of the Exception Hierarchy</vt:lpstr>
      <vt:lpstr>Exception Handling</vt:lpstr>
      <vt:lpstr>Exception Handling Example</vt:lpstr>
      <vt:lpstr>Handling Multiple Exceptions</vt:lpstr>
      <vt:lpstr>Accessing the Exception object</vt:lpstr>
      <vt:lpstr>Else Clause</vt:lpstr>
      <vt:lpstr>Finally Clause</vt:lpstr>
      <vt:lpstr>Getting a Traceback</vt:lpstr>
      <vt:lpstr>Nesting Exception Blocks</vt:lpstr>
      <vt:lpstr>Raising An Exception</vt:lpstr>
      <vt:lpstr>Defining New Exceptions / Errors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127</cp:revision>
  <cp:lastPrinted>2023-08-04T08:43:23Z</cp:lastPrinted>
  <dcterms:modified xsi:type="dcterms:W3CDTF">2024-08-21T15:37:33Z</dcterms:modified>
</cp:coreProperties>
</file>